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9" r:id="rId3"/>
    <p:sldId id="275" r:id="rId4"/>
    <p:sldId id="270" r:id="rId5"/>
    <p:sldId id="272" r:id="rId6"/>
    <p:sldId id="274" r:id="rId7"/>
    <p:sldId id="276" r:id="rId8"/>
    <p:sldId id="279" r:id="rId9"/>
    <p:sldId id="280" r:id="rId10"/>
    <p:sldId id="281" r:id="rId11"/>
    <p:sldId id="278" r:id="rId12"/>
    <p:sldId id="277" r:id="rId13"/>
  </p:sldIdLst>
  <p:sldSz cx="9906000" cy="6858000" type="A4"/>
  <p:notesSz cx="6669088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1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8" autoAdjust="0"/>
    <p:restoredTop sz="84119"/>
  </p:normalViewPr>
  <p:slideViewPr>
    <p:cSldViewPr snapToGrid="0">
      <p:cViewPr varScale="1">
        <p:scale>
          <a:sx n="140" d="100"/>
          <a:sy n="140" d="100"/>
        </p:scale>
        <p:origin x="1968" y="88"/>
      </p:cViewPr>
      <p:guideLst>
        <p:guide orient="horz" pos="2156"/>
        <p:guide pos="3116"/>
      </p:guideLst>
    </p:cSldViewPr>
  </p:slideViewPr>
  <p:outlineViewPr>
    <p:cViewPr>
      <p:scale>
        <a:sx n="32" d="100"/>
        <a:sy n="32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790C10C-E189-4D0E-8B6D-984CDA70A76C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4E98D6D-A5B5-4407-865C-799436E69027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2314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A763A28-3106-4A93-8C7A-33B0A2851E3A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45936" y="744538"/>
            <a:ext cx="537721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8859611-BC2D-452B-992C-3E0D81FBBAEF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4112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ru-RU" altLang="en-US" baseline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en-US"/>
              <a:pPr lvl="0"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125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текущие сложности ручного анализа, включая временные затраты (25 минут на срез) и высокий процент ошибок (до 15%)</a:t>
            </a:r>
            <a:r>
              <a:rPr lang="ru-RU" baseline="0" dirty="0" smtClean="0"/>
              <a:t> влияют на производительность завода.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277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существующие ручные методы не обеспечивают необходимую точность и скорость, что препятствует производственной эффективности. Это создает необходимость в автоматизированной системе.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244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Цель – автоматизация анализа срезов кабелей с высокой точностью (не менее 95%) и минимальными отклонениями (±0.1 мм). Уточнить сроки (10 февраля 2025 года) и перечислить задачи: разработка алгоритма и интерфейса.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2092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67840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820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721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Наше</a:t>
            </a:r>
            <a:r>
              <a:rPr lang="ru-RU" baseline="0" dirty="0" smtClean="0"/>
              <a:t> решение имеет точность 98.4%, за счет обучения на 299 эпохах качественного </a:t>
            </a:r>
            <a:r>
              <a:rPr lang="ru-RU" baseline="0" dirty="0" err="1" smtClean="0"/>
              <a:t>датасета</a:t>
            </a:r>
            <a:endParaRPr lang="ru-RU" baseline="0" dirty="0" smtClean="0"/>
          </a:p>
          <a:p>
            <a:r>
              <a:rPr lang="ru-RU" baseline="0" dirty="0" smtClean="0"/>
              <a:t>Наше решение также способствует уменьшению количества брака и отходов </a:t>
            </a:r>
          </a:p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780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</a:t>
            </a:r>
            <a:r>
              <a:rPr lang="ru-RU" baseline="0" dirty="0" smtClean="0"/>
              <a:t> планах на будущее можно выделить несколько пунктов а именно</a:t>
            </a:r>
          </a:p>
          <a:p>
            <a:r>
              <a:rPr lang="ru-RU" baseline="0" dirty="0" smtClean="0"/>
              <a:t>1. создание телеграмма для работников завода </a:t>
            </a:r>
          </a:p>
          <a:p>
            <a:r>
              <a:rPr lang="ru-RU" dirty="0" smtClean="0"/>
              <a:t>2. Создания устройства</a:t>
            </a:r>
            <a:r>
              <a:rPr lang="ru-RU" baseline="0" dirty="0" smtClean="0"/>
              <a:t> с нашей </a:t>
            </a:r>
            <a:r>
              <a:rPr lang="ru-RU" baseline="0" dirty="0" err="1" smtClean="0"/>
              <a:t>нейросетью</a:t>
            </a:r>
            <a:endParaRPr lang="ru-RU" baseline="0" dirty="0" smtClean="0"/>
          </a:p>
          <a:p>
            <a:r>
              <a:rPr lang="ru-RU" baseline="0" dirty="0" smtClean="0"/>
              <a:t>3. Улучшение точности модели</a:t>
            </a:r>
          </a:p>
          <a:p>
            <a:r>
              <a:rPr lang="ru-RU" baseline="0" dirty="0" smtClean="0"/>
              <a:t>4. Добавить больше классов для лучшего анализа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857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2950" y="2130427"/>
            <a:ext cx="8420100" cy="1470025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E9FC7C44-468A-493B-B161-A7D82D313D7D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7A18DC8-44D6-45E3-9BA5-F62A05AA5D6E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1B5540E-382C-4976-B827-E845430A573F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4C60D1C-EDB9-4B93-8D73-0FA7918307A9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506" y="2906715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D399DFAC-A9BA-4F76-9748-465EDB585122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9530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3555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7DFF91C-8595-44E4-81EF-EA52DB92F3AD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1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95301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112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5032112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FDAB43B-0EB7-4BA4-B522-2DA1DA75EE5D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50D59C7-DD1B-4550-BD60-1533A4A45AF7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DAB328C-FCD7-4741-9FC4-480B7B48C2F6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2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72972" y="273052"/>
            <a:ext cx="553773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2" y="1435102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7AC01FEC-4FC5-4C45-80F9-74927CB2F0BE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645" y="5367339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988E8B6-0EC3-4330-B595-A12CB21C3019}" type="datetime1">
              <a:rPr lang="ru-RU"/>
              <a:pPr lvl="0">
                <a:defRPr/>
              </a:pPr>
              <a:t>13.02.2025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Тема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 rotWithShape="1">
          <a:blip r:embed="rId13"/>
          <a:srcRect t="29940" r="9110" b="30460"/>
          <a:stretch>
            <a:fillRect/>
          </a:stretch>
        </p:blipFill>
        <p:spPr>
          <a:xfrm>
            <a:off x="-1" y="4040948"/>
            <a:ext cx="9906001" cy="2817052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600202"/>
            <a:ext cx="89154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95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C7368CF-747E-45D1-809A-D07469132383}" type="datetime1">
              <a:rPr lang="ru-RU"/>
              <a:pPr lvl="0">
                <a:defRPr/>
              </a:pPr>
              <a:t>13.02.2025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384550" y="6356352"/>
            <a:ext cx="31369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ru-RU" dirty="0" err="1"/>
              <a:t>Общефедральная</a:t>
            </a:r>
            <a:r>
              <a:rPr lang="ru-RU" dirty="0"/>
              <a:t>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ransition/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:\Кванториум\ПРЕЗЕНТАЦИИ\17-03-05 преза профильные смены\img\shutterstock_379755748 [Converted]-01.jp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-5" y="0"/>
            <a:ext cx="9906000" cy="6858000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975378" y="1572965"/>
            <a:ext cx="7955234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altLang="en-US" sz="2400" b="1" dirty="0">
                <a:ln w="9525">
                  <a:solidFill>
                    <a:srgbClr val="FF0000"/>
                  </a:solidFill>
                </a:ln>
                <a:solidFill>
                  <a:srgbClr val="FF0101"/>
                </a:solidFill>
                <a:latin typeface="Arial"/>
                <a:cs typeface="Arial"/>
              </a:rPr>
              <a:t>"</a:t>
            </a:r>
            <a:r>
              <a:rPr lang="ru-RU" altLang="en-US" sz="2400" b="1" dirty="0" smtClean="0">
                <a:ln w="9525">
                  <a:noFill/>
                </a:ln>
                <a:solidFill>
                  <a:srgbClr val="FF0101"/>
                </a:solidFill>
                <a:latin typeface="Arial"/>
                <a:cs typeface="Arial"/>
              </a:rPr>
              <a:t>Система </a:t>
            </a:r>
            <a:r>
              <a:rPr lang="ru-RU" altLang="en-US" sz="2400" b="1" dirty="0">
                <a:ln w="9525">
                  <a:noFill/>
                </a:ln>
                <a:solidFill>
                  <a:srgbClr val="FF0101"/>
                </a:solidFill>
                <a:latin typeface="Arial"/>
                <a:cs typeface="Arial"/>
              </a:rPr>
              <a:t>анализа срезов кабелей: автоматизация определения числа жил, их диаметров и толщины изоляционного слоя с использованием </a:t>
            </a:r>
            <a:r>
              <a:rPr lang="ru-RU" altLang="en-US" sz="2400" b="1" dirty="0" smtClean="0">
                <a:ln w="9525">
                  <a:noFill/>
                </a:ln>
                <a:solidFill>
                  <a:srgbClr val="FF0101"/>
                </a:solidFill>
                <a:latin typeface="Arial"/>
                <a:cs typeface="Arial"/>
              </a:rPr>
              <a:t>машинного </a:t>
            </a:r>
            <a:r>
              <a:rPr lang="ru-RU" altLang="en-US" sz="2400" b="1" dirty="0">
                <a:ln w="9525">
                  <a:noFill/>
                </a:ln>
                <a:solidFill>
                  <a:srgbClr val="FF0101"/>
                </a:solidFill>
                <a:latin typeface="Arial"/>
                <a:cs typeface="Arial"/>
              </a:rPr>
              <a:t>обучения</a:t>
            </a:r>
            <a:r>
              <a:rPr lang="ru-RU" altLang="en-US" sz="2400" b="1" dirty="0">
                <a:ln w="9525">
                  <a:solidFill>
                    <a:srgbClr val="FF0000"/>
                  </a:solidFill>
                </a:ln>
                <a:solidFill>
                  <a:srgbClr val="FF0101"/>
                </a:solidFill>
                <a:latin typeface="Arial"/>
                <a:cs typeface="Arial"/>
              </a:rPr>
              <a:t>"</a:t>
            </a:r>
            <a:r>
              <a:rPr lang="ru-RU" sz="1200" b="1" dirty="0" smtClean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  <a:t/>
            </a:r>
            <a:br>
              <a:rPr lang="ru-RU" sz="1200" b="1" dirty="0" smtClean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</a:br>
            <a:endParaRPr lang="en-US" altLang="ru-RU" sz="1200" b="1" dirty="0" smtClean="0">
              <a:ln w="9525">
                <a:solidFill>
                  <a:srgbClr val="002060"/>
                </a:solidFill>
              </a:ln>
              <a:solidFill>
                <a:srgbClr val="0070C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264493" y="195958"/>
            <a:ext cx="1377007" cy="13770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0171" y="3145930"/>
            <a:ext cx="8745647" cy="181588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Свиридов Андрей</a:t>
            </a:r>
            <a:r>
              <a:rPr lang="ru-RU" sz="2400" dirty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, </a:t>
            </a:r>
            <a:r>
              <a:rPr lang="ru-RU" sz="2400" dirty="0" err="1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Шукюров</a:t>
            </a: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 </a:t>
            </a:r>
            <a:r>
              <a:rPr lang="ru-RU" sz="2400" dirty="0" err="1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Ариф</a:t>
            </a: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, Коровин Алексей, Александр </a:t>
            </a:r>
            <a:r>
              <a:rPr lang="ru-RU" sz="2400" dirty="0" err="1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Нагайцев</a:t>
            </a: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, Сергей Петров</a:t>
            </a:r>
          </a:p>
          <a:p>
            <a:pPr algn="ctr">
              <a:defRPr/>
            </a:pP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 Руководитель: Коршунов Андрей Иванович.</a:t>
            </a:r>
            <a:endParaRPr lang="ru-RU" altLang="en-US" sz="2400" dirty="0" smtClean="0">
              <a:ln w="0">
                <a:noFill/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Наш сайт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252" y="1417638"/>
            <a:ext cx="5440362" cy="5440362"/>
          </a:xfrm>
        </p:spPr>
      </p:pic>
    </p:spTree>
    <p:extLst>
      <p:ext uri="{BB962C8B-B14F-4D97-AF65-F5344CB8AC3E}">
        <p14:creationId xmlns:p14="http://schemas.microsoft.com/office/powerpoint/2010/main" val="42940523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Роли в команде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Андрей Свиридов – </a:t>
            </a:r>
            <a:r>
              <a:rPr lang="ru-RU" dirty="0" err="1" smtClean="0"/>
              <a:t>тимлид</a:t>
            </a:r>
            <a:r>
              <a:rPr lang="ru-RU" dirty="0" smtClean="0"/>
              <a:t> </a:t>
            </a:r>
          </a:p>
          <a:p>
            <a:r>
              <a:rPr lang="ru-RU" dirty="0" err="1" smtClean="0"/>
              <a:t>Шукюров</a:t>
            </a:r>
            <a:r>
              <a:rPr lang="ru-RU" dirty="0" smtClean="0"/>
              <a:t> </a:t>
            </a:r>
            <a:r>
              <a:rPr lang="ru-RU" dirty="0" err="1" smtClean="0"/>
              <a:t>Ариф</a:t>
            </a:r>
            <a:r>
              <a:rPr lang="ru-RU" dirty="0" smtClean="0"/>
              <a:t> – эксперт по </a:t>
            </a:r>
            <a:r>
              <a:rPr lang="ru-RU" dirty="0" err="1" smtClean="0"/>
              <a:t>нейросетям</a:t>
            </a:r>
            <a:r>
              <a:rPr lang="ru-RU" dirty="0" smtClean="0"/>
              <a:t> </a:t>
            </a:r>
          </a:p>
          <a:p>
            <a:r>
              <a:rPr lang="ru-RU" dirty="0" smtClean="0"/>
              <a:t>Коровин Алексей – программист </a:t>
            </a:r>
          </a:p>
          <a:p>
            <a:r>
              <a:rPr lang="ru-RU" dirty="0" smtClean="0"/>
              <a:t>Александр </a:t>
            </a:r>
            <a:r>
              <a:rPr lang="ru-RU" dirty="0" err="1" smtClean="0"/>
              <a:t>Нагайцев</a:t>
            </a:r>
            <a:r>
              <a:rPr lang="ru-RU" dirty="0" smtClean="0"/>
              <a:t> – дата аналитик </a:t>
            </a:r>
          </a:p>
          <a:p>
            <a:r>
              <a:rPr lang="ru-RU" dirty="0" smtClean="0"/>
              <a:t>Петров Сергей – программист  </a:t>
            </a:r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01659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41127" y="3040584"/>
            <a:ext cx="8915400" cy="1143000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5159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dirty="0"/>
              <a:t>Проблема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7975" y="1836866"/>
            <a:ext cx="4859457" cy="3510386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ru-RU" sz="3600" dirty="0"/>
              <a:t>Использования ручного анализа срезов кабелей на </a:t>
            </a:r>
            <a:r>
              <a:rPr lang="ru-RU" sz="3600" dirty="0" err="1"/>
              <a:t>кольчугинском</a:t>
            </a:r>
            <a:r>
              <a:rPr lang="ru-RU" sz="3600" dirty="0"/>
              <a:t> заводе</a:t>
            </a:r>
            <a:r>
              <a:rPr lang="en-US" sz="3600" dirty="0"/>
              <a:t> “</a:t>
            </a:r>
            <a:r>
              <a:rPr lang="ru-RU" sz="3600" dirty="0"/>
              <a:t>Электрокабель</a:t>
            </a:r>
            <a:r>
              <a:rPr lang="en-US" sz="3600" dirty="0"/>
              <a:t>”</a:t>
            </a:r>
            <a:r>
              <a:rPr lang="ru-RU" sz="3600" dirty="0"/>
              <a:t>, который требует до 25 минут на каждый срез и имеет до 15% ошибок, производственные процессы сталкиваются с повышенным количеством брака и затрат.</a:t>
            </a:r>
            <a:endParaRPr lang="ru-RU" altLang="ru-RU" sz="3600" dirty="0">
              <a:latin typeface="Arial" panose="020B0604020202020204" pitchFamily="34" charset="0"/>
            </a:endParaRPr>
          </a:p>
          <a:p>
            <a:pPr marL="0" indent="0" algn="ctr">
              <a:buNone/>
            </a:pPr>
            <a:endParaRPr lang="ru-RU" sz="3600" dirty="0" smtClean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39442" y="274638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rcRect l="15640" t="2535" r="2122" b="2535"/>
          <a:stretch>
            <a:fillRect/>
          </a:stretch>
        </p:blipFill>
        <p:spPr>
          <a:xfrm>
            <a:off x="4918470" y="1944303"/>
            <a:ext cx="4492230" cy="3072113"/>
          </a:xfrm>
          <a:custGeom>
            <a:avLst/>
            <a:gdLst>
              <a:gd name="connsiteX0" fmla="*/ 538491 w 4724389"/>
              <a:gd name="connsiteY0" fmla="*/ 0 h 3230880"/>
              <a:gd name="connsiteX1" fmla="*/ 4714229 w 4724389"/>
              <a:gd name="connsiteY1" fmla="*/ 20320 h 3230880"/>
              <a:gd name="connsiteX2" fmla="*/ 4724389 w 4724389"/>
              <a:gd name="connsiteY2" fmla="*/ 3230880 h 3230880"/>
              <a:gd name="connsiteX3" fmla="*/ 538491 w 4724389"/>
              <a:gd name="connsiteY3" fmla="*/ 3230880 h 3230880"/>
              <a:gd name="connsiteX4" fmla="*/ 0 w 4724389"/>
              <a:gd name="connsiteY4" fmla="*/ 2692389 h 3230880"/>
              <a:gd name="connsiteX5" fmla="*/ 0 w 4724389"/>
              <a:gd name="connsiteY5" fmla="*/ 538491 h 3230880"/>
              <a:gd name="connsiteX6" fmla="*/ 538491 w 4724389"/>
              <a:gd name="connsiteY6" fmla="*/ 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24389" h="3230880">
                <a:moveTo>
                  <a:pt x="538491" y="0"/>
                </a:moveTo>
                <a:lnTo>
                  <a:pt x="4714229" y="20320"/>
                </a:lnTo>
                <a:lnTo>
                  <a:pt x="4724389" y="3230880"/>
                </a:lnTo>
                <a:lnTo>
                  <a:pt x="538491" y="3230880"/>
                </a:lnTo>
                <a:cubicBezTo>
                  <a:pt x="241091" y="3230880"/>
                  <a:pt x="0" y="2989789"/>
                  <a:pt x="0" y="2692389"/>
                </a:cubicBezTo>
                <a:lnTo>
                  <a:pt x="0" y="538491"/>
                </a:lnTo>
                <a:cubicBezTo>
                  <a:pt x="0" y="241091"/>
                  <a:pt x="241091" y="0"/>
                  <a:pt x="538491" y="0"/>
                </a:cubicBezTo>
                <a:close/>
              </a:path>
            </a:pathLst>
          </a:cu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881797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 smtClean="0"/>
              <a:t>Актуальность</a:t>
            </a:r>
            <a:endParaRPr lang="ru-RU" sz="5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19272" y="1526604"/>
            <a:ext cx="5676900" cy="47085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На </a:t>
            </a:r>
            <a:r>
              <a:rPr lang="ru-RU" dirty="0" err="1" smtClean="0"/>
              <a:t>кольчугинском</a:t>
            </a:r>
            <a:r>
              <a:rPr lang="ru-RU" dirty="0" smtClean="0"/>
              <a:t> заводе </a:t>
            </a:r>
            <a:r>
              <a:rPr lang="en-US" dirty="0" smtClean="0"/>
              <a:t>“</a:t>
            </a:r>
            <a:r>
              <a:rPr lang="ru-RU" dirty="0" smtClean="0"/>
              <a:t>Электрокабель</a:t>
            </a:r>
            <a:r>
              <a:rPr lang="en-US" dirty="0" smtClean="0"/>
              <a:t>”</a:t>
            </a:r>
            <a:r>
              <a:rPr lang="ru-RU" dirty="0" smtClean="0"/>
              <a:t> используются ручные методы анализа среза  кабеля, что соответственно не гарантирует максимальной точности и быстрого анализа</a:t>
            </a:r>
            <a:r>
              <a:rPr lang="en-US" dirty="0" smtClean="0"/>
              <a:t>.</a:t>
            </a:r>
            <a:r>
              <a:rPr lang="ru-RU" dirty="0" smtClean="0"/>
              <a:t>  </a:t>
            </a:r>
            <a:endParaRPr lang="ru-RU" dirty="0"/>
          </a:p>
        </p:txBody>
      </p:sp>
      <p:sp>
        <p:nvSpPr>
          <p:cNvPr id="7" name="AutoShape 2" descr="Picture background"/>
          <p:cNvSpPr>
            <a:spLocks noChangeAspect="1" noChangeArrowheads="1"/>
          </p:cNvSpPr>
          <p:nvPr/>
        </p:nvSpPr>
        <p:spPr bwMode="auto">
          <a:xfrm>
            <a:off x="891070" y="8461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/>
          <a:srcRect l="32641" t="31315" r="40501" b="13737"/>
          <a:stretch/>
        </p:blipFill>
        <p:spPr>
          <a:xfrm>
            <a:off x="5996172" y="1839948"/>
            <a:ext cx="3700278" cy="349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955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775" y="160337"/>
            <a:ext cx="8915400" cy="1143000"/>
          </a:xfrm>
        </p:spPr>
        <p:txBody>
          <a:bodyPr>
            <a:normAutofit/>
          </a:bodyPr>
          <a:lstStyle/>
          <a:p>
            <a:r>
              <a:rPr lang="ru-RU" sz="6000" dirty="0" smtClean="0"/>
              <a:t>Цель и задачи</a:t>
            </a:r>
            <a:endParaRPr lang="ru-RU" sz="6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0375" y="1196412"/>
            <a:ext cx="8915400" cy="555386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/>
              <a:t>Цель</a:t>
            </a:r>
            <a:r>
              <a:rPr lang="en-US" dirty="0" smtClean="0"/>
              <a:t>:</a:t>
            </a:r>
            <a:endParaRPr lang="ru-RU" dirty="0" smtClean="0"/>
          </a:p>
          <a:p>
            <a:pPr marL="0" lvl="0" indent="0">
              <a:buNone/>
            </a:pPr>
            <a:r>
              <a:rPr lang="ru-RU" altLang="ru-RU" dirty="0">
                <a:latin typeface="Arial" panose="020B0604020202020204" pitchFamily="34" charset="0"/>
              </a:rPr>
              <a:t>Разработать к </a:t>
            </a:r>
            <a:r>
              <a:rPr lang="ru-RU" altLang="ru-RU" dirty="0" smtClean="0">
                <a:latin typeface="Arial" panose="020B0604020202020204" pitchFamily="34" charset="0"/>
              </a:rPr>
              <a:t>10 февраля 2025 </a:t>
            </a:r>
            <a:r>
              <a:rPr lang="ru-RU" altLang="ru-RU" dirty="0">
                <a:latin typeface="Arial" panose="020B0604020202020204" pitchFamily="34" charset="0"/>
              </a:rPr>
              <a:t>года автоматизированную систему на основе машинного обучения для анализа срезов кабелей, которая с точностью не менее 95% определяет число жил, а также измеряет их диаметры и толщину изоляционного слоя с отклонением не более ±0.1 мм в 90% </a:t>
            </a:r>
            <a:r>
              <a:rPr lang="ru-RU" altLang="ru-RU" dirty="0" smtClean="0">
                <a:latin typeface="Arial" panose="020B0604020202020204" pitchFamily="34" charset="0"/>
              </a:rPr>
              <a:t>случаев</a:t>
            </a: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Задачи</a:t>
            </a:r>
            <a:r>
              <a:rPr lang="en-US" dirty="0" smtClean="0"/>
              <a:t>:</a:t>
            </a:r>
            <a:endParaRPr lang="ru-RU" dirty="0" smtClean="0"/>
          </a:p>
          <a:p>
            <a:pPr marL="0" indent="0">
              <a:buNone/>
            </a:pPr>
            <a:r>
              <a:rPr lang="ru-RU" dirty="0"/>
              <a:t>1. Сбор и разметка базы данных изображений срезов кабелей.</a:t>
            </a:r>
            <a:br>
              <a:rPr lang="ru-RU" dirty="0"/>
            </a:br>
            <a:r>
              <a:rPr lang="ru-RU" dirty="0"/>
              <a:t>2. Разработка алгоритма машинного обучения.</a:t>
            </a:r>
            <a:br>
              <a:rPr lang="ru-RU" dirty="0"/>
            </a:br>
            <a:r>
              <a:rPr lang="ru-RU" dirty="0"/>
              <a:t>3. Тестирование системы на реальных данных.</a:t>
            </a:r>
            <a:br>
              <a:rPr lang="ru-RU" dirty="0"/>
            </a:br>
            <a:r>
              <a:rPr lang="ru-RU" dirty="0"/>
              <a:t>4. Подготовка прототипа к внедрению.</a:t>
            </a:r>
            <a:endParaRPr lang="ru-RU" dirty="0" smtClean="0"/>
          </a:p>
          <a:p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endParaRPr lang="ru-RU" dirty="0" smtClean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0" y="6750278"/>
            <a:ext cx="2965013" cy="107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0" dirty="0" smtClean="0"/>
              <a:t>Использования </a:t>
            </a:r>
            <a:r>
              <a:rPr lang="ru-RU" sz="100" dirty="0" err="1" smtClean="0"/>
              <a:t>арифа</a:t>
            </a:r>
            <a:r>
              <a:rPr lang="ru-RU" sz="100" dirty="0" smtClean="0"/>
              <a:t> </a:t>
            </a:r>
            <a:endParaRPr lang="ru-RU" sz="100" dirty="0"/>
          </a:p>
        </p:txBody>
      </p:sp>
    </p:spTree>
    <p:extLst>
      <p:ext uri="{BB962C8B-B14F-4D97-AF65-F5344CB8AC3E}">
        <p14:creationId xmlns:p14="http://schemas.microsoft.com/office/powerpoint/2010/main" val="1498493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Аналоги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577" y="1570036"/>
            <a:ext cx="4843257" cy="4525965"/>
          </a:xfrm>
        </p:spPr>
        <p:txBody>
          <a:bodyPr/>
          <a:lstStyle/>
          <a:p>
            <a:pPr marL="457200" lvl="0" indent="-457200">
              <a:buAutoNum type="arabicPeriod"/>
            </a:pPr>
            <a:r>
              <a:rPr lang="ru-RU" dirty="0" smtClean="0">
                <a:solidFill>
                  <a:prstClr val="black"/>
                </a:solidFill>
              </a:rPr>
              <a:t>Ручные методы анализа</a:t>
            </a:r>
          </a:p>
          <a:p>
            <a:pPr marL="457200" indent="-457200">
              <a:buFont typeface="Arial"/>
              <a:buAutoNum type="arabicPeriod"/>
            </a:pPr>
            <a:r>
              <a:rPr lang="ru-RU" dirty="0"/>
              <a:t>Системы машинного зрения </a:t>
            </a:r>
          </a:p>
          <a:p>
            <a:pPr marL="457200" indent="-457200">
              <a:buFont typeface="Arial"/>
              <a:buAutoNum type="arabicPeriod"/>
            </a:pPr>
            <a:r>
              <a:rPr lang="ru-RU" b="1" dirty="0"/>
              <a:t> </a:t>
            </a:r>
            <a:r>
              <a:rPr lang="ru-RU" dirty="0"/>
              <a:t>Системы контроля </a:t>
            </a:r>
            <a:r>
              <a:rPr lang="ru-RU" dirty="0" smtClean="0"/>
              <a:t>качества</a:t>
            </a:r>
          </a:p>
          <a:p>
            <a:pPr marL="457200" indent="-457200">
              <a:buFont typeface="Arial"/>
              <a:buAutoNum type="arabicPeriod"/>
            </a:pPr>
            <a:r>
              <a:rPr lang="ru-RU" dirty="0"/>
              <a:t>Промышленные РКД (Роботизированные Контрольные Дисплеи</a:t>
            </a:r>
            <a:r>
              <a:rPr lang="ru-RU" b="1" dirty="0"/>
              <a:t>)</a:t>
            </a:r>
          </a:p>
          <a:p>
            <a:pPr marL="457200" indent="-457200">
              <a:buFont typeface="Arial"/>
              <a:buAutoNum type="arabicPeriod"/>
            </a:pPr>
            <a:endParaRPr lang="ru-RU" dirty="0"/>
          </a:p>
          <a:p>
            <a:pPr marL="457200" lvl="0" indent="-457200">
              <a:buAutoNum type="arabicPeriod"/>
            </a:pPr>
            <a:endParaRPr lang="ru-RU" sz="2400" dirty="0" smtClean="0">
              <a:solidFill>
                <a:prstClr val="black"/>
              </a:solidFill>
            </a:endParaRPr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60375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234" y="1570036"/>
            <a:ext cx="4524882" cy="411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119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 аналогов</a:t>
            </a:r>
            <a:endParaRPr lang="ru-RU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60375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8338235"/>
              </p:ext>
            </p:extLst>
          </p:nvPr>
        </p:nvGraphicFramePr>
        <p:xfrm>
          <a:off x="495300" y="1851501"/>
          <a:ext cx="8915400" cy="4572000"/>
        </p:xfrm>
        <a:graphic>
          <a:graphicData uri="http://schemas.openxmlformats.org/drawingml/2006/table">
            <a:tbl>
              <a:tblPr/>
              <a:tblGrid>
                <a:gridCol w="297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 dirty="0"/>
                        <a:t>Метод анализа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Преимущества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Недостатки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 dirty="0"/>
                        <a:t>1. Ручные методы анализа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Простота </a:t>
                      </a:r>
                      <a:r>
                        <a:rPr lang="ru-RU" dirty="0"/>
                        <a:t>и низкая </a:t>
                      </a:r>
                      <a:r>
                        <a:rPr lang="ru-RU" dirty="0" smtClean="0"/>
                        <a:t>стоимость</a:t>
                      </a:r>
                      <a:endParaRPr lang="en-US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 </a:t>
                      </a:r>
                      <a:r>
                        <a:rPr lang="ru-RU" dirty="0"/>
                        <a:t>Гибкость в нестандартных случаях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Зависимость </a:t>
                      </a:r>
                      <a:r>
                        <a:rPr lang="ru-RU" dirty="0"/>
                        <a:t>от человеческого </a:t>
                      </a:r>
                      <a:r>
                        <a:rPr lang="ru-RU" dirty="0" smtClean="0"/>
                        <a:t>фактора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Низкая </a:t>
                      </a:r>
                      <a:r>
                        <a:rPr lang="ru-RU" dirty="0"/>
                        <a:t>скорость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2. Системы машинного зрения</a:t>
                      </a:r>
                      <a:endParaRPr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Высокая точность</a:t>
                      </a:r>
                      <a:endParaRPr lang="en-US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Высокая </a:t>
                      </a:r>
                      <a:r>
                        <a:rPr lang="ru-RU" dirty="0"/>
                        <a:t>скорость </a:t>
                      </a:r>
                      <a:r>
                        <a:rPr lang="ru-RU" dirty="0" smtClean="0"/>
                        <a:t>анализа</a:t>
                      </a:r>
                      <a:endParaRPr lang="en-US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Автоматизация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Высокая стоимость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Необходимость </a:t>
                      </a:r>
                      <a:r>
                        <a:rPr lang="ru-RU" dirty="0"/>
                        <a:t>калибровки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3. Системы контроля качества</a:t>
                      </a:r>
                      <a:endParaRPr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Комплексный подход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Интеграция </a:t>
                      </a:r>
                      <a:r>
                        <a:rPr lang="ru-RU" dirty="0"/>
                        <a:t>с другими системами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Сложность внедрения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Ложные </a:t>
                      </a:r>
                      <a:r>
                        <a:rPr lang="ru-RU" dirty="0"/>
                        <a:t>срабатывания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4. Промышленные РКД</a:t>
                      </a:r>
                      <a:endParaRPr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Полная автоматизация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Высокая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dirty="0" smtClean="0"/>
                        <a:t>производительность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Высокие затраты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Сложность </a:t>
                      </a:r>
                      <a:r>
                        <a:rPr lang="ru-RU" dirty="0"/>
                        <a:t>настройки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5019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Этапы работы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5675" y="1600202"/>
            <a:ext cx="8915400" cy="4525963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ru-RU" dirty="0" smtClean="0"/>
              <a:t>Подготовка </a:t>
            </a:r>
            <a:r>
              <a:rPr lang="ru-RU" dirty="0" err="1" smtClean="0"/>
              <a:t>датасета</a:t>
            </a:r>
            <a:r>
              <a:rPr lang="ru-RU" dirty="0" smtClean="0"/>
              <a:t> для обучения </a:t>
            </a:r>
            <a:r>
              <a:rPr lang="ru-RU" dirty="0" err="1" smtClean="0"/>
              <a:t>нейросети</a:t>
            </a:r>
            <a:r>
              <a:rPr lang="ru-RU" dirty="0" smtClean="0"/>
              <a:t> на базе </a:t>
            </a:r>
            <a:r>
              <a:rPr lang="en-US" dirty="0" smtClean="0"/>
              <a:t>yolo11x</a:t>
            </a:r>
            <a:r>
              <a:rPr lang="ru-RU" dirty="0" smtClean="0"/>
              <a:t>(25.11)</a:t>
            </a:r>
          </a:p>
          <a:p>
            <a:pPr marL="514350" indent="-514350">
              <a:buAutoNum type="arabicPeriod"/>
            </a:pPr>
            <a:r>
              <a:rPr lang="ru-RU" dirty="0" err="1" smtClean="0"/>
              <a:t>Предвадительное</a:t>
            </a:r>
            <a:r>
              <a:rPr lang="ru-RU" dirty="0" smtClean="0"/>
              <a:t> обучение на сайте </a:t>
            </a:r>
            <a:r>
              <a:rPr lang="en-US" dirty="0" smtClean="0"/>
              <a:t>roboflow.com</a:t>
            </a:r>
            <a:r>
              <a:rPr lang="ru-RU" dirty="0" smtClean="0"/>
              <a:t>(5.01)</a:t>
            </a:r>
            <a:endParaRPr lang="ru-RU" dirty="0"/>
          </a:p>
          <a:p>
            <a:pPr marL="514350" indent="-514350">
              <a:buAutoNum type="arabicPeriod"/>
            </a:pPr>
            <a:r>
              <a:rPr lang="ru-RU" dirty="0" smtClean="0"/>
              <a:t>Тестирование и отладка(5.01) </a:t>
            </a:r>
          </a:p>
          <a:p>
            <a:pPr marL="514350" indent="-514350">
              <a:buAutoNum type="arabicPeriod"/>
            </a:pPr>
            <a:r>
              <a:rPr lang="ru-RU" dirty="0" smtClean="0"/>
              <a:t>Интеграция в телеграмм бота(в процессе)</a:t>
            </a:r>
          </a:p>
          <a:p>
            <a:pPr marL="514350" indent="-514350">
              <a:buAutoNum type="arabicPeriod"/>
            </a:pPr>
            <a:r>
              <a:rPr lang="ru-RU" dirty="0" smtClean="0"/>
              <a:t>Представление готового продукта заводу </a:t>
            </a:r>
            <a:r>
              <a:rPr lang="en-US" dirty="0" smtClean="0"/>
              <a:t>“</a:t>
            </a:r>
            <a:r>
              <a:rPr lang="ru-RU" dirty="0" smtClean="0"/>
              <a:t>Электрокабель</a:t>
            </a:r>
            <a:r>
              <a:rPr lang="en-US" dirty="0" smtClean="0"/>
              <a:t>”</a:t>
            </a:r>
            <a:r>
              <a:rPr lang="ru-RU" dirty="0" smtClean="0"/>
              <a:t> (в процессе)</a:t>
            </a:r>
          </a:p>
          <a:p>
            <a:pPr marL="514350" indent="-514350">
              <a:buAutoNum type="arabicPeriod"/>
            </a:pP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9393814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54898" y="154004"/>
            <a:ext cx="9351102" cy="635268"/>
          </a:xfrm>
        </p:spPr>
        <p:txBody>
          <a:bodyPr>
            <a:noAutofit/>
          </a:bodyPr>
          <a:lstStyle/>
          <a:p>
            <a:pPr algn="ctr"/>
            <a:r>
              <a:rPr lang="ru-RU" sz="4400" dirty="0" smtClean="0"/>
              <a:t>Наше решение </a:t>
            </a:r>
            <a:endParaRPr lang="ru-RU" sz="44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6261" y="1314322"/>
            <a:ext cx="4929739" cy="3055547"/>
          </a:xfrm>
          <a:prstGeom prst="rect">
            <a:avLst/>
          </a:prstGeom>
        </p:spPr>
      </p:pic>
      <p:sp>
        <p:nvSpPr>
          <p:cNvPr id="6" name="Текст 5"/>
          <p:cNvSpPr>
            <a:spLocks noGrp="1"/>
          </p:cNvSpPr>
          <p:nvPr>
            <p:ph type="body" sz="half" idx="2"/>
          </p:nvPr>
        </p:nvSpPr>
        <p:spPr>
          <a:xfrm>
            <a:off x="-1" y="1435102"/>
            <a:ext cx="4870383" cy="5312207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sz="3200" dirty="0" smtClean="0"/>
              <a:t>Модель </a:t>
            </a:r>
            <a:r>
              <a:rPr lang="en-US" sz="3200" dirty="0" smtClean="0"/>
              <a:t>yolo11 </a:t>
            </a:r>
            <a:r>
              <a:rPr lang="ru-RU" sz="3200" dirty="0" smtClean="0"/>
              <a:t>обучена на 299 эпохах.</a:t>
            </a:r>
          </a:p>
          <a:p>
            <a:pPr marL="514350" indent="-514350">
              <a:buAutoNum type="arabicPeriod"/>
            </a:pPr>
            <a:r>
              <a:rPr lang="ru-RU" sz="3200" dirty="0" smtClean="0"/>
              <a:t>Имеет </a:t>
            </a:r>
            <a:r>
              <a:rPr lang="en-US" sz="3200" dirty="0" err="1" smtClean="0"/>
              <a:t>mAP</a:t>
            </a:r>
            <a:r>
              <a:rPr lang="en-US" sz="3200" dirty="0" smtClean="0"/>
              <a:t> 98.4%</a:t>
            </a:r>
            <a:r>
              <a:rPr lang="ru-RU" sz="3200" dirty="0" smtClean="0"/>
              <a:t>.</a:t>
            </a:r>
            <a:endParaRPr lang="en-US" sz="3200" dirty="0" smtClean="0"/>
          </a:p>
          <a:p>
            <a:pPr marL="514350" indent="-514350">
              <a:buAutoNum type="arabicPeriod"/>
            </a:pPr>
            <a:r>
              <a:rPr lang="ru-RU" sz="3200" dirty="0" smtClean="0"/>
              <a:t>Уменьшение брака и  отходов.</a:t>
            </a:r>
          </a:p>
          <a:p>
            <a:endParaRPr lang="ru-RU" sz="3200" dirty="0" smtClean="0"/>
          </a:p>
          <a:p>
            <a:pPr marL="514350" indent="-514350">
              <a:buAutoNum type="arabicPeriod"/>
            </a:pPr>
            <a:endParaRPr lang="ru-RU" sz="32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261" y="4369869"/>
            <a:ext cx="4929739" cy="258174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1469" y="4140931"/>
            <a:ext cx="3150373" cy="271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798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Аспекты на будущее </a:t>
            </a:r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Создание аналога телеграмм для работников завода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Создание устройства с нашей </a:t>
            </a:r>
            <a:r>
              <a:rPr lang="ru-RU" dirty="0" err="1" smtClean="0"/>
              <a:t>нейросетью</a:t>
            </a:r>
            <a:r>
              <a:rPr lang="ru-RU" dirty="0" smtClean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</a:t>
            </a:r>
            <a:r>
              <a:rPr lang="ru-RU" dirty="0" smtClean="0"/>
              <a:t>делать модель более точной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Добавить больше классов для лучшего анализа</a:t>
            </a:r>
          </a:p>
        </p:txBody>
      </p:sp>
    </p:spTree>
    <p:extLst>
      <p:ext uri="{BB962C8B-B14F-4D97-AF65-F5344CB8AC3E}">
        <p14:creationId xmlns:p14="http://schemas.microsoft.com/office/powerpoint/2010/main" val="2940341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</TotalTime>
  <Words>519</Words>
  <Application>Microsoft Office PowerPoint</Application>
  <PresentationFormat>Лист A4 (210x297 мм)</PresentationFormat>
  <Paragraphs>87</Paragraphs>
  <Slides>12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Calibri</vt:lpstr>
      <vt:lpstr>Тема Office</vt:lpstr>
      <vt:lpstr>Презентация PowerPoint</vt:lpstr>
      <vt:lpstr>Проблема</vt:lpstr>
      <vt:lpstr>Актуальность</vt:lpstr>
      <vt:lpstr>Цель и задачи</vt:lpstr>
      <vt:lpstr>Аналоги</vt:lpstr>
      <vt:lpstr>Анализ аналогов</vt:lpstr>
      <vt:lpstr>Этапы работы </vt:lpstr>
      <vt:lpstr>Наше решение </vt:lpstr>
      <vt:lpstr>Аспекты на будущее </vt:lpstr>
      <vt:lpstr>Наш сайт </vt:lpstr>
      <vt:lpstr>Роли в команде</vt:lpstr>
      <vt:lpstr>Спасибо за внимание!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Приоритетный проект</dc:title>
  <dc:creator>Asus</dc:creator>
  <cp:lastModifiedBy>kvantorium</cp:lastModifiedBy>
  <cp:revision>821</cp:revision>
  <dcterms:created xsi:type="dcterms:W3CDTF">2017-03-05T14:49:31Z</dcterms:created>
  <dcterms:modified xsi:type="dcterms:W3CDTF">2025-02-13T11:27:02Z</dcterms:modified>
  <cp:version>0906.0100.01</cp:version>
</cp:coreProperties>
</file>

<file path=docProps/thumbnail.jpeg>
</file>